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256" r:id="rId2"/>
    <p:sldId id="261" r:id="rId3"/>
    <p:sldId id="259" r:id="rId4"/>
    <p:sldId id="260" r:id="rId5"/>
    <p:sldId id="290" r:id="rId6"/>
    <p:sldId id="257" r:id="rId7"/>
    <p:sldId id="258" r:id="rId8"/>
    <p:sldId id="263" r:id="rId9"/>
    <p:sldId id="262" r:id="rId10"/>
    <p:sldId id="291" r:id="rId11"/>
    <p:sldId id="265" r:id="rId12"/>
    <p:sldId id="266" r:id="rId13"/>
    <p:sldId id="285" r:id="rId14"/>
    <p:sldId id="268" r:id="rId15"/>
    <p:sldId id="269" r:id="rId16"/>
    <p:sldId id="287" r:id="rId17"/>
    <p:sldId id="267" r:id="rId18"/>
    <p:sldId id="289" r:id="rId19"/>
    <p:sldId id="271" r:id="rId20"/>
    <p:sldId id="270" r:id="rId21"/>
    <p:sldId id="272" r:id="rId22"/>
    <p:sldId id="273" r:id="rId23"/>
    <p:sldId id="279" r:id="rId24"/>
    <p:sldId id="274" r:id="rId25"/>
    <p:sldId id="275" r:id="rId26"/>
    <p:sldId id="276" r:id="rId27"/>
    <p:sldId id="281" r:id="rId28"/>
    <p:sldId id="292" r:id="rId29"/>
    <p:sldId id="280"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50241C-0C36-4B8E-9040-3FDD324040D6}"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IN"/>
        </a:p>
      </dgm:t>
    </dgm:pt>
    <dgm:pt modelId="{24937119-023D-4F25-BF59-653CFEBF3A0E}">
      <dgm:prSet phldrT="[Text]"/>
      <dgm:spPr/>
      <dgm:t>
        <a:bodyPr/>
        <a:lstStyle/>
        <a:p>
          <a:r>
            <a:rPr lang="en-IN" dirty="0" smtClean="0">
              <a:latin typeface="Aharoni" pitchFamily="2" charset="-79"/>
              <a:cs typeface="Aharoni" pitchFamily="2" charset="-79"/>
            </a:rPr>
            <a:t>MULTIPLICATION</a:t>
          </a:r>
          <a:endParaRPr lang="en-IN" dirty="0">
            <a:latin typeface="Aharoni" pitchFamily="2" charset="-79"/>
            <a:cs typeface="Aharoni" pitchFamily="2" charset="-79"/>
          </a:endParaRPr>
        </a:p>
      </dgm:t>
    </dgm:pt>
    <dgm:pt modelId="{3EACDE77-044F-472B-B5BF-1F46453A7860}" type="parTrans" cxnId="{C7AFB8E9-EBF5-489F-92B1-FEE630D72AE6}">
      <dgm:prSet/>
      <dgm:spPr/>
      <dgm:t>
        <a:bodyPr/>
        <a:lstStyle/>
        <a:p>
          <a:endParaRPr lang="en-IN"/>
        </a:p>
      </dgm:t>
    </dgm:pt>
    <dgm:pt modelId="{0B32F89D-4A4E-4BD1-973D-02DDFA59F7A5}" type="sibTrans" cxnId="{C7AFB8E9-EBF5-489F-92B1-FEE630D72AE6}">
      <dgm:prSet/>
      <dgm:spPr/>
      <dgm:t>
        <a:bodyPr/>
        <a:lstStyle/>
        <a:p>
          <a:endParaRPr lang="en-IN"/>
        </a:p>
      </dgm:t>
    </dgm:pt>
    <dgm:pt modelId="{47672987-92D0-4D67-9C91-AAEBD52A8252}">
      <dgm:prSet phldrT="[Text]"/>
      <dgm:spPr/>
      <dgm:t>
        <a:bodyPr/>
        <a:lstStyle/>
        <a:p>
          <a:r>
            <a:rPr lang="en-IN" dirty="0" smtClean="0">
              <a:latin typeface="Aharoni" pitchFamily="2" charset="-79"/>
              <a:cs typeface="Aharoni" pitchFamily="2" charset="-79"/>
            </a:rPr>
            <a:t>ADDITION</a:t>
          </a:r>
          <a:endParaRPr lang="en-IN" dirty="0">
            <a:latin typeface="Aharoni" pitchFamily="2" charset="-79"/>
            <a:cs typeface="Aharoni" pitchFamily="2" charset="-79"/>
          </a:endParaRPr>
        </a:p>
      </dgm:t>
    </dgm:pt>
    <dgm:pt modelId="{6FE8C900-B61B-40F4-BA2C-E3F07F277AB1}" type="parTrans" cxnId="{F9153577-1390-49FE-9452-F04C39799234}">
      <dgm:prSet/>
      <dgm:spPr/>
      <dgm:t>
        <a:bodyPr/>
        <a:lstStyle/>
        <a:p>
          <a:endParaRPr lang="en-IN"/>
        </a:p>
      </dgm:t>
    </dgm:pt>
    <dgm:pt modelId="{5FC566E9-9EB4-4CA0-9A57-A1D42275EF9F}" type="sibTrans" cxnId="{F9153577-1390-49FE-9452-F04C39799234}">
      <dgm:prSet/>
      <dgm:spPr/>
      <dgm:t>
        <a:bodyPr/>
        <a:lstStyle/>
        <a:p>
          <a:endParaRPr lang="en-IN"/>
        </a:p>
      </dgm:t>
    </dgm:pt>
    <dgm:pt modelId="{EBB15BCB-86F0-47FF-B0FC-1CA59C2E30EB}">
      <dgm:prSet phldrT="[Text]"/>
      <dgm:spPr/>
      <dgm:t>
        <a:bodyPr/>
        <a:lstStyle/>
        <a:p>
          <a:r>
            <a:rPr lang="en-IN" dirty="0" smtClean="0">
              <a:latin typeface="Aharoni" pitchFamily="2" charset="-79"/>
              <a:cs typeface="Aharoni" pitchFamily="2" charset="-79"/>
            </a:rPr>
            <a:t>SUBTRACTION</a:t>
          </a:r>
          <a:endParaRPr lang="en-IN" dirty="0">
            <a:latin typeface="Aharoni" pitchFamily="2" charset="-79"/>
            <a:cs typeface="Aharoni" pitchFamily="2" charset="-79"/>
          </a:endParaRPr>
        </a:p>
      </dgm:t>
    </dgm:pt>
    <dgm:pt modelId="{F63FD084-A871-4DC4-8C88-15A53D2731FD}" type="parTrans" cxnId="{B24DDD54-8339-47C5-90EF-7D485318A2DC}">
      <dgm:prSet/>
      <dgm:spPr/>
      <dgm:t>
        <a:bodyPr/>
        <a:lstStyle/>
        <a:p>
          <a:endParaRPr lang="en-IN"/>
        </a:p>
      </dgm:t>
    </dgm:pt>
    <dgm:pt modelId="{9679E8BC-DA28-4D6F-A966-B595EC874018}" type="sibTrans" cxnId="{B24DDD54-8339-47C5-90EF-7D485318A2DC}">
      <dgm:prSet/>
      <dgm:spPr/>
      <dgm:t>
        <a:bodyPr/>
        <a:lstStyle/>
        <a:p>
          <a:endParaRPr lang="en-IN"/>
        </a:p>
      </dgm:t>
    </dgm:pt>
    <dgm:pt modelId="{BA0EE8EC-E3EA-448B-B29A-3DE1E616ABA3}" type="pres">
      <dgm:prSet presAssocID="{8D50241C-0C36-4B8E-9040-3FDD324040D6}" presName="Name0" presStyleCnt="0">
        <dgm:presLayoutVars>
          <dgm:dir/>
          <dgm:animLvl val="lvl"/>
          <dgm:resizeHandles val="exact"/>
        </dgm:presLayoutVars>
      </dgm:prSet>
      <dgm:spPr/>
      <dgm:t>
        <a:bodyPr/>
        <a:lstStyle/>
        <a:p>
          <a:endParaRPr lang="en-US"/>
        </a:p>
      </dgm:t>
    </dgm:pt>
    <dgm:pt modelId="{0CA082ED-6E03-4CE0-9D0E-6B0227423DCD}" type="pres">
      <dgm:prSet presAssocID="{EBB15BCB-86F0-47FF-B0FC-1CA59C2E30EB}" presName="boxAndChildren" presStyleCnt="0"/>
      <dgm:spPr/>
    </dgm:pt>
    <dgm:pt modelId="{89D1A477-2523-40C6-BE14-4D3DB9B1D4AC}" type="pres">
      <dgm:prSet presAssocID="{EBB15BCB-86F0-47FF-B0FC-1CA59C2E30EB}" presName="parentTextBox" presStyleLbl="node1" presStyleIdx="0" presStyleCnt="3"/>
      <dgm:spPr/>
      <dgm:t>
        <a:bodyPr/>
        <a:lstStyle/>
        <a:p>
          <a:endParaRPr lang="en-IN"/>
        </a:p>
      </dgm:t>
    </dgm:pt>
    <dgm:pt modelId="{4F6D29CF-4DEC-43E5-A5B9-39F0E4EDC71D}" type="pres">
      <dgm:prSet presAssocID="{5FC566E9-9EB4-4CA0-9A57-A1D42275EF9F}" presName="sp" presStyleCnt="0"/>
      <dgm:spPr/>
    </dgm:pt>
    <dgm:pt modelId="{493CC3B0-7825-4065-9EC5-0DC7EDEB1046}" type="pres">
      <dgm:prSet presAssocID="{47672987-92D0-4D67-9C91-AAEBD52A8252}" presName="arrowAndChildren" presStyleCnt="0"/>
      <dgm:spPr/>
    </dgm:pt>
    <dgm:pt modelId="{C21749AC-DF6F-4727-9E44-234900E0D365}" type="pres">
      <dgm:prSet presAssocID="{47672987-92D0-4D67-9C91-AAEBD52A8252}" presName="parentTextArrow" presStyleLbl="node1" presStyleIdx="1" presStyleCnt="3"/>
      <dgm:spPr/>
      <dgm:t>
        <a:bodyPr/>
        <a:lstStyle/>
        <a:p>
          <a:endParaRPr lang="en-IN"/>
        </a:p>
      </dgm:t>
    </dgm:pt>
    <dgm:pt modelId="{40B1B5A9-8DFD-4A97-9A8B-183DAD0B85D4}" type="pres">
      <dgm:prSet presAssocID="{0B32F89D-4A4E-4BD1-973D-02DDFA59F7A5}" presName="sp" presStyleCnt="0"/>
      <dgm:spPr/>
    </dgm:pt>
    <dgm:pt modelId="{9FCCCC0E-FB3E-49F7-B3AD-90E9502B4363}" type="pres">
      <dgm:prSet presAssocID="{24937119-023D-4F25-BF59-653CFEBF3A0E}" presName="arrowAndChildren" presStyleCnt="0"/>
      <dgm:spPr/>
    </dgm:pt>
    <dgm:pt modelId="{0AD86497-5C82-4C37-98C0-26CDC45201C8}" type="pres">
      <dgm:prSet presAssocID="{24937119-023D-4F25-BF59-653CFEBF3A0E}" presName="parentTextArrow" presStyleLbl="node1" presStyleIdx="2" presStyleCnt="3" custLinFactNeighborX="1111" custLinFactNeighborY="-35604"/>
      <dgm:spPr/>
      <dgm:t>
        <a:bodyPr/>
        <a:lstStyle/>
        <a:p>
          <a:endParaRPr lang="en-IN"/>
        </a:p>
      </dgm:t>
    </dgm:pt>
  </dgm:ptLst>
  <dgm:cxnLst>
    <dgm:cxn modelId="{C7AFB8E9-EBF5-489F-92B1-FEE630D72AE6}" srcId="{8D50241C-0C36-4B8E-9040-3FDD324040D6}" destId="{24937119-023D-4F25-BF59-653CFEBF3A0E}" srcOrd="0" destOrd="0" parTransId="{3EACDE77-044F-472B-B5BF-1F46453A7860}" sibTransId="{0B32F89D-4A4E-4BD1-973D-02DDFA59F7A5}"/>
    <dgm:cxn modelId="{466081B4-9E0F-4C6E-B175-690AB4761675}" type="presOf" srcId="{24937119-023D-4F25-BF59-653CFEBF3A0E}" destId="{0AD86497-5C82-4C37-98C0-26CDC45201C8}" srcOrd="0" destOrd="0" presId="urn:microsoft.com/office/officeart/2005/8/layout/process4"/>
    <dgm:cxn modelId="{B24DDD54-8339-47C5-90EF-7D485318A2DC}" srcId="{8D50241C-0C36-4B8E-9040-3FDD324040D6}" destId="{EBB15BCB-86F0-47FF-B0FC-1CA59C2E30EB}" srcOrd="2" destOrd="0" parTransId="{F63FD084-A871-4DC4-8C88-15A53D2731FD}" sibTransId="{9679E8BC-DA28-4D6F-A966-B595EC874018}"/>
    <dgm:cxn modelId="{D0860E49-7D58-444B-AF60-BEA6C3FFBC49}" type="presOf" srcId="{8D50241C-0C36-4B8E-9040-3FDD324040D6}" destId="{BA0EE8EC-E3EA-448B-B29A-3DE1E616ABA3}" srcOrd="0" destOrd="0" presId="urn:microsoft.com/office/officeart/2005/8/layout/process4"/>
    <dgm:cxn modelId="{F9153577-1390-49FE-9452-F04C39799234}" srcId="{8D50241C-0C36-4B8E-9040-3FDD324040D6}" destId="{47672987-92D0-4D67-9C91-AAEBD52A8252}" srcOrd="1" destOrd="0" parTransId="{6FE8C900-B61B-40F4-BA2C-E3F07F277AB1}" sibTransId="{5FC566E9-9EB4-4CA0-9A57-A1D42275EF9F}"/>
    <dgm:cxn modelId="{7984ABB4-17FE-4C78-A6EC-E667A909E8E7}" type="presOf" srcId="{47672987-92D0-4D67-9C91-AAEBD52A8252}" destId="{C21749AC-DF6F-4727-9E44-234900E0D365}" srcOrd="0" destOrd="0" presId="urn:microsoft.com/office/officeart/2005/8/layout/process4"/>
    <dgm:cxn modelId="{4C643E7D-103A-4F66-94E2-9ADD86804575}" type="presOf" srcId="{EBB15BCB-86F0-47FF-B0FC-1CA59C2E30EB}" destId="{89D1A477-2523-40C6-BE14-4D3DB9B1D4AC}" srcOrd="0" destOrd="0" presId="urn:microsoft.com/office/officeart/2005/8/layout/process4"/>
    <dgm:cxn modelId="{DE63EB70-BC08-426F-A587-663E86A0DBBE}" type="presParOf" srcId="{BA0EE8EC-E3EA-448B-B29A-3DE1E616ABA3}" destId="{0CA082ED-6E03-4CE0-9D0E-6B0227423DCD}" srcOrd="0" destOrd="0" presId="urn:microsoft.com/office/officeart/2005/8/layout/process4"/>
    <dgm:cxn modelId="{697A5703-3081-44A4-81D6-EF4E11E80D5E}" type="presParOf" srcId="{0CA082ED-6E03-4CE0-9D0E-6B0227423DCD}" destId="{89D1A477-2523-40C6-BE14-4D3DB9B1D4AC}" srcOrd="0" destOrd="0" presId="urn:microsoft.com/office/officeart/2005/8/layout/process4"/>
    <dgm:cxn modelId="{E8AE0EAD-9E82-4602-93F4-4D71D872B2D3}" type="presParOf" srcId="{BA0EE8EC-E3EA-448B-B29A-3DE1E616ABA3}" destId="{4F6D29CF-4DEC-43E5-A5B9-39F0E4EDC71D}" srcOrd="1" destOrd="0" presId="urn:microsoft.com/office/officeart/2005/8/layout/process4"/>
    <dgm:cxn modelId="{83D5A701-C50E-4895-9D12-C65DBD65AAFA}" type="presParOf" srcId="{BA0EE8EC-E3EA-448B-B29A-3DE1E616ABA3}" destId="{493CC3B0-7825-4065-9EC5-0DC7EDEB1046}" srcOrd="2" destOrd="0" presId="urn:microsoft.com/office/officeart/2005/8/layout/process4"/>
    <dgm:cxn modelId="{126525FF-E2BE-494B-9881-0B46832D84F1}" type="presParOf" srcId="{493CC3B0-7825-4065-9EC5-0DC7EDEB1046}" destId="{C21749AC-DF6F-4727-9E44-234900E0D365}" srcOrd="0" destOrd="0" presId="urn:microsoft.com/office/officeart/2005/8/layout/process4"/>
    <dgm:cxn modelId="{C6C5F851-D826-4101-87FB-A89A04C24128}" type="presParOf" srcId="{BA0EE8EC-E3EA-448B-B29A-3DE1E616ABA3}" destId="{40B1B5A9-8DFD-4A97-9A8B-183DAD0B85D4}" srcOrd="3" destOrd="0" presId="urn:microsoft.com/office/officeart/2005/8/layout/process4"/>
    <dgm:cxn modelId="{ACAB0112-4386-424F-A22C-556FE3285B65}" type="presParOf" srcId="{BA0EE8EC-E3EA-448B-B29A-3DE1E616ABA3}" destId="{9FCCCC0E-FB3E-49F7-B3AD-90E9502B4363}" srcOrd="4" destOrd="0" presId="urn:microsoft.com/office/officeart/2005/8/layout/process4"/>
    <dgm:cxn modelId="{7AFD58A6-1973-42AC-960E-36B10BA7C8F1}" type="presParOf" srcId="{9FCCCC0E-FB3E-49F7-B3AD-90E9502B4363}" destId="{0AD86497-5C82-4C37-98C0-26CDC45201C8}"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D1A477-2523-40C6-BE14-4D3DB9B1D4AC}">
      <dsp:nvSpPr>
        <dsp:cNvPr id="0" name=""/>
        <dsp:cNvSpPr/>
      </dsp:nvSpPr>
      <dsp:spPr>
        <a:xfrm>
          <a:off x="0" y="1778152"/>
          <a:ext cx="6858000" cy="583629"/>
        </a:xfrm>
        <a:prstGeom prst="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N" sz="2200" kern="1200" dirty="0" smtClean="0">
              <a:latin typeface="Aharoni" pitchFamily="2" charset="-79"/>
              <a:cs typeface="Aharoni" pitchFamily="2" charset="-79"/>
            </a:rPr>
            <a:t>SUBTRACTION</a:t>
          </a:r>
          <a:endParaRPr lang="en-IN" sz="2200" kern="1200" dirty="0">
            <a:latin typeface="Aharoni" pitchFamily="2" charset="-79"/>
            <a:cs typeface="Aharoni" pitchFamily="2" charset="-79"/>
          </a:endParaRPr>
        </a:p>
      </dsp:txBody>
      <dsp:txXfrm>
        <a:off x="0" y="1778152"/>
        <a:ext cx="6858000" cy="583629"/>
      </dsp:txXfrm>
    </dsp:sp>
    <dsp:sp modelId="{C21749AC-DF6F-4727-9E44-234900E0D365}">
      <dsp:nvSpPr>
        <dsp:cNvPr id="0" name=""/>
        <dsp:cNvSpPr/>
      </dsp:nvSpPr>
      <dsp:spPr>
        <a:xfrm rot="10800000">
          <a:off x="0" y="889285"/>
          <a:ext cx="6858000" cy="897622"/>
        </a:xfrm>
        <a:prstGeom prst="upArrowCallou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N" sz="2200" kern="1200" dirty="0" smtClean="0">
              <a:latin typeface="Aharoni" pitchFamily="2" charset="-79"/>
              <a:cs typeface="Aharoni" pitchFamily="2" charset="-79"/>
            </a:rPr>
            <a:t>ADDITION</a:t>
          </a:r>
          <a:endParaRPr lang="en-IN" sz="2200" kern="1200" dirty="0">
            <a:latin typeface="Aharoni" pitchFamily="2" charset="-79"/>
            <a:cs typeface="Aharoni" pitchFamily="2" charset="-79"/>
          </a:endParaRPr>
        </a:p>
      </dsp:txBody>
      <dsp:txXfrm rot="10800000">
        <a:off x="0" y="889285"/>
        <a:ext cx="6858000" cy="897622"/>
      </dsp:txXfrm>
    </dsp:sp>
    <dsp:sp modelId="{0AD86497-5C82-4C37-98C0-26CDC45201C8}">
      <dsp:nvSpPr>
        <dsp:cNvPr id="0" name=""/>
        <dsp:cNvSpPr/>
      </dsp:nvSpPr>
      <dsp:spPr>
        <a:xfrm rot="10800000">
          <a:off x="0" y="0"/>
          <a:ext cx="6858000" cy="897622"/>
        </a:xfrm>
        <a:prstGeom prst="upArrowCallou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N" sz="2200" kern="1200" dirty="0" smtClean="0">
              <a:latin typeface="Aharoni" pitchFamily="2" charset="-79"/>
              <a:cs typeface="Aharoni" pitchFamily="2" charset="-79"/>
            </a:rPr>
            <a:t>MULTIPLICATION</a:t>
          </a:r>
          <a:endParaRPr lang="en-IN" sz="2200" kern="1200" dirty="0">
            <a:latin typeface="Aharoni" pitchFamily="2" charset="-79"/>
            <a:cs typeface="Aharoni" pitchFamily="2" charset="-79"/>
          </a:endParaRPr>
        </a:p>
      </dsp:txBody>
      <dsp:txXfrm rot="10800000">
        <a:off x="0" y="0"/>
        <a:ext cx="6858000" cy="8976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B76F2-7B7A-431B-B4E8-221565363A5D}" type="datetimeFigureOut">
              <a:rPr lang="en-US" smtClean="0"/>
              <a:pPr/>
              <a:t>27/04/2020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EC325-8A19-4FB5-9112-CDE11A454B41}"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27/04/2020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27/04/2020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27/04/2020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27/04/2020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27/04/2020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27/04/2020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27/04/2020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5fde2o6lMl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851648" cy="1828800"/>
          </a:xfrm>
        </p:spPr>
        <p:txBody>
          <a:bodyPr>
            <a:normAutofit fontScale="90000"/>
          </a:bodyPr>
          <a:lstStyle/>
          <a:p>
            <a:pPr algn="ctr"/>
            <a:r>
              <a:rPr lang="en-IN" dirty="0" smtClean="0"/>
              <a:t>SIMPLIFICATION </a:t>
            </a:r>
            <a:br>
              <a:rPr lang="en-IN" dirty="0" smtClean="0"/>
            </a:br>
            <a:r>
              <a:rPr lang="en-IN" dirty="0" smtClean="0"/>
              <a:t>OF</a:t>
            </a:r>
            <a:br>
              <a:rPr lang="en-IN" dirty="0" smtClean="0"/>
            </a:br>
            <a:r>
              <a:rPr lang="en-IN" dirty="0" smtClean="0"/>
              <a:t>NUMERICAL EXPRESSIONS</a:t>
            </a:r>
            <a:endParaRPr lang="en-IN" dirty="0"/>
          </a:p>
        </p:txBody>
      </p:sp>
      <p:sp>
        <p:nvSpPr>
          <p:cNvPr id="3" name="Subtitle 2"/>
          <p:cNvSpPr>
            <a:spLocks noGrp="1"/>
          </p:cNvSpPr>
          <p:nvPr>
            <p:ph type="subTitle" idx="1"/>
          </p:nvPr>
        </p:nvSpPr>
        <p:spPr>
          <a:xfrm>
            <a:off x="457200" y="3048000"/>
            <a:ext cx="7854696" cy="3505200"/>
          </a:xfrm>
        </p:spPr>
        <p:txBody>
          <a:bodyPr>
            <a:normAutofit/>
          </a:bodyPr>
          <a:lstStyle/>
          <a:p>
            <a:pPr algn="ctr"/>
            <a:r>
              <a:rPr lang="en-IN" sz="3600" b="1" dirty="0" smtClean="0"/>
              <a:t>(STD – V)</a:t>
            </a:r>
          </a:p>
          <a:p>
            <a:pPr algn="ctr"/>
            <a:endParaRPr lang="en-IN" sz="3600" b="1" dirty="0" smtClean="0"/>
          </a:p>
          <a:p>
            <a:pPr algn="ctr"/>
            <a:endParaRPr lang="en-IN" sz="3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BRACKETS :-</a:t>
            </a:r>
            <a:endParaRPr lang="en-IN" dirty="0"/>
          </a:p>
        </p:txBody>
      </p:sp>
      <p:pic>
        <p:nvPicPr>
          <p:cNvPr id="4" name="Content Placeholder 3" descr="Screenshot_2020-04-16-07-13-20-531_com.google.android.youtube.jpg"/>
          <p:cNvPicPr>
            <a:picLocks noGrp="1" noChangeAspect="1"/>
          </p:cNvPicPr>
          <p:nvPr>
            <p:ph idx="1"/>
          </p:nvPr>
        </p:nvPicPr>
        <p:blipFill>
          <a:blip r:embed="rId2" cstate="print"/>
          <a:srcRect l="21108" t="14607" r="21557" b="76383"/>
          <a:stretch>
            <a:fillRect/>
          </a:stretch>
        </p:blipFill>
        <p:spPr>
          <a:xfrm>
            <a:off x="1295400" y="1905000"/>
            <a:ext cx="5562600" cy="1748366"/>
          </a:xfrm>
        </p:spPr>
      </p:pic>
      <p:pic>
        <p:nvPicPr>
          <p:cNvPr id="7" name="Picture 6" descr="Screenshot_2020-04-16-07-13-32-517_com.google.android.youtube.jpg"/>
          <p:cNvPicPr>
            <a:picLocks noChangeAspect="1"/>
          </p:cNvPicPr>
          <p:nvPr/>
        </p:nvPicPr>
        <p:blipFill>
          <a:blip r:embed="rId3" cstate="print"/>
          <a:srcRect l="16667" t="10417" r="16667" b="72222"/>
          <a:stretch>
            <a:fillRect/>
          </a:stretch>
        </p:blipFill>
        <p:spPr>
          <a:xfrm>
            <a:off x="1295400" y="3657600"/>
            <a:ext cx="5562600" cy="3175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IN" dirty="0" smtClean="0"/>
              <a:t> Sequence Of Solving Brackets :-</a:t>
            </a:r>
            <a:endParaRPr lang="en-IN" dirty="0"/>
          </a:p>
        </p:txBody>
      </p:sp>
      <p:sp>
        <p:nvSpPr>
          <p:cNvPr id="5" name="Content Placeholder 4"/>
          <p:cNvSpPr>
            <a:spLocks noGrp="1"/>
          </p:cNvSpPr>
          <p:nvPr>
            <p:ph idx="1"/>
          </p:nvPr>
        </p:nvSpPr>
        <p:spPr>
          <a:xfrm>
            <a:off x="457200" y="1676400"/>
            <a:ext cx="8229600" cy="2331720"/>
          </a:xfrm>
        </p:spPr>
        <p:txBody>
          <a:bodyPr>
            <a:normAutofit lnSpcReduction="10000"/>
          </a:bodyPr>
          <a:lstStyle/>
          <a:p>
            <a:r>
              <a:rPr lang="en-IN" sz="3200" dirty="0" smtClean="0"/>
              <a:t> Line  Brackets – To do First</a:t>
            </a:r>
          </a:p>
          <a:p>
            <a:r>
              <a:rPr lang="en-IN" sz="3200" dirty="0" smtClean="0"/>
              <a:t>Round Brackets – To do after Line Brackets</a:t>
            </a:r>
          </a:p>
          <a:p>
            <a:r>
              <a:rPr lang="en-IN" sz="3200" dirty="0" smtClean="0"/>
              <a:t>Curly Brackets – To do after Round Brackets</a:t>
            </a:r>
          </a:p>
          <a:p>
            <a:r>
              <a:rPr lang="en-IN" sz="3200" dirty="0" smtClean="0"/>
              <a:t>Square Brackets – To do after Curly Brackets</a:t>
            </a:r>
            <a:endParaRPr lang="en-IN" sz="3200" dirty="0"/>
          </a:p>
        </p:txBody>
      </p:sp>
      <p:pic>
        <p:nvPicPr>
          <p:cNvPr id="4" name="Picture 3" descr="Screenshot_2020-04-16-07-13-00-119_com.google.android.youtube.jpg"/>
          <p:cNvPicPr>
            <a:picLocks noChangeAspect="1"/>
          </p:cNvPicPr>
          <p:nvPr/>
        </p:nvPicPr>
        <p:blipFill>
          <a:blip r:embed="rId2" cstate="print"/>
          <a:srcRect l="12222" t="11111" r="27778" b="72222"/>
          <a:stretch>
            <a:fillRect/>
          </a:stretch>
        </p:blipFill>
        <p:spPr>
          <a:xfrm>
            <a:off x="1524000" y="3962400"/>
            <a:ext cx="5486400" cy="2895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Look at the following example:</a:t>
            </a:r>
            <a:endParaRPr lang="en-IN" dirty="0"/>
          </a:p>
        </p:txBody>
      </p:sp>
      <p:pic>
        <p:nvPicPr>
          <p:cNvPr id="4" name="Content Placeholder 3" descr="maxresdefault (2).jpg"/>
          <p:cNvPicPr>
            <a:picLocks noGrp="1" noChangeAspect="1"/>
          </p:cNvPicPr>
          <p:nvPr>
            <p:ph idx="1"/>
          </p:nvPr>
        </p:nvPicPr>
        <p:blipFill>
          <a:blip r:embed="rId2" cstate="print"/>
          <a:srcRect l="12893" t="6257" r="13870" b="3472"/>
          <a:stretch>
            <a:fillRect/>
          </a:stretch>
        </p:blipFill>
        <p:spPr>
          <a:xfrm>
            <a:off x="1676400" y="2209800"/>
            <a:ext cx="5715000" cy="39624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ACTIVITY 1 :- </a:t>
            </a:r>
            <a:endParaRPr lang="en-IN" dirty="0"/>
          </a:p>
        </p:txBody>
      </p:sp>
      <p:sp>
        <p:nvSpPr>
          <p:cNvPr id="3" name="Content Placeholder 2"/>
          <p:cNvSpPr>
            <a:spLocks noGrp="1"/>
          </p:cNvSpPr>
          <p:nvPr>
            <p:ph idx="1"/>
          </p:nvPr>
        </p:nvSpPr>
        <p:spPr/>
        <p:txBody>
          <a:bodyPr>
            <a:normAutofit lnSpcReduction="10000"/>
          </a:bodyPr>
          <a:lstStyle/>
          <a:p>
            <a:r>
              <a:rPr lang="en-IN" dirty="0" smtClean="0">
                <a:hlinkClick r:id="rId2"/>
              </a:rPr>
              <a:t>https://www.youtube.com/watch?v=5fde2o6lMl8</a:t>
            </a:r>
            <a:endParaRPr lang="en-IN" dirty="0" smtClean="0"/>
          </a:p>
          <a:p>
            <a:r>
              <a:rPr lang="en-IN" dirty="0" smtClean="0"/>
              <a:t>The above activity can be done inside or outside of the class.</a:t>
            </a:r>
          </a:p>
          <a:p>
            <a:r>
              <a:rPr lang="en-IN" dirty="0" smtClean="0"/>
              <a:t>Different students will be given different numbers and </a:t>
            </a:r>
            <a:r>
              <a:rPr lang="en-IN" dirty="0" err="1" smtClean="0"/>
              <a:t>and</a:t>
            </a:r>
            <a:r>
              <a:rPr lang="en-IN" dirty="0" smtClean="0"/>
              <a:t> </a:t>
            </a:r>
            <a:r>
              <a:rPr lang="en-IN" dirty="0" err="1" smtClean="0"/>
              <a:t>oparational</a:t>
            </a:r>
            <a:r>
              <a:rPr lang="en-IN" dirty="0" smtClean="0"/>
              <a:t> symbols.</a:t>
            </a:r>
          </a:p>
          <a:p>
            <a:r>
              <a:rPr lang="en-IN" dirty="0" smtClean="0"/>
              <a:t>Following the BODMAS rule, they will arrange themselves and operations will be done accordingly.</a:t>
            </a:r>
          </a:p>
          <a:p>
            <a:r>
              <a:rPr lang="en-IN" dirty="0" smtClean="0"/>
              <a:t>Step by step, the answers will be shown.</a:t>
            </a:r>
          </a:p>
          <a:p>
            <a:r>
              <a:rPr lang="en-IN" dirty="0" smtClean="0"/>
              <a:t>It is an effective activity for understanding the concept of BODMAS in simplification. </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 Solve the following:</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latin typeface="Arial" pitchFamily="34" charset="0"/>
                <a:cs typeface="Arial" pitchFamily="34" charset="0"/>
              </a:rPr>
              <a:t>[12 + {7 - (8 ÷ 2)}] × 3</a:t>
            </a:r>
          </a:p>
          <a:p>
            <a:pPr>
              <a:buNone/>
            </a:pPr>
            <a:r>
              <a:rPr lang="en-IN" dirty="0" smtClean="0">
                <a:latin typeface="Arial" pitchFamily="34" charset="0"/>
                <a:cs typeface="Arial" pitchFamily="34" charset="0"/>
              </a:rPr>
              <a:t>    = [12 + {7 - 4}] × 3 (Round brackets removed)</a:t>
            </a:r>
          </a:p>
          <a:p>
            <a:pPr>
              <a:buNone/>
            </a:pPr>
            <a:r>
              <a:rPr lang="en-IN" dirty="0" smtClean="0">
                <a:latin typeface="Arial" pitchFamily="34" charset="0"/>
                <a:cs typeface="Arial" pitchFamily="34" charset="0"/>
              </a:rPr>
              <a:t>    = [12 + 3] × 3 (Curly brackets removed)</a:t>
            </a:r>
          </a:p>
          <a:p>
            <a:pPr>
              <a:buNone/>
            </a:pPr>
            <a:r>
              <a:rPr lang="en-IN" dirty="0" smtClean="0">
                <a:latin typeface="Arial" pitchFamily="34" charset="0"/>
                <a:cs typeface="Arial" pitchFamily="34" charset="0"/>
              </a:rPr>
              <a:t>    = 15 × 3 (Square brackets removed)</a:t>
            </a:r>
          </a:p>
          <a:p>
            <a:pPr>
              <a:buNone/>
            </a:pPr>
            <a:r>
              <a:rPr lang="en-IN" dirty="0" smtClean="0">
                <a:latin typeface="Arial" pitchFamily="34" charset="0"/>
                <a:cs typeface="Arial" pitchFamily="34" charset="0"/>
              </a:rPr>
              <a:t>    = 45</a:t>
            </a:r>
          </a:p>
          <a:p>
            <a:pPr>
              <a:buNone/>
            </a:pPr>
            <a:endParaRPr lang="en-IN" dirty="0" smtClean="0">
              <a:latin typeface="Arial" pitchFamily="34" charset="0"/>
              <a:cs typeface="Arial" pitchFamily="34" charset="0"/>
            </a:endParaRPr>
          </a:p>
          <a:p>
            <a:r>
              <a:rPr lang="en-IN" dirty="0" smtClean="0">
                <a:latin typeface="Arial" pitchFamily="34" charset="0"/>
                <a:cs typeface="Arial" pitchFamily="34" charset="0"/>
              </a:rPr>
              <a:t>14 + [22 - {8 + (6 ÷ 2)}]</a:t>
            </a:r>
          </a:p>
          <a:p>
            <a:pPr>
              <a:buNone/>
            </a:pPr>
            <a:r>
              <a:rPr lang="en-IN" dirty="0" smtClean="0">
                <a:latin typeface="Arial" pitchFamily="34" charset="0"/>
                <a:cs typeface="Arial" pitchFamily="34" charset="0"/>
              </a:rPr>
              <a:t>    = 14 + [22 - {8 + 3}] (Round brackets removed)</a:t>
            </a:r>
          </a:p>
          <a:p>
            <a:pPr>
              <a:buNone/>
            </a:pPr>
            <a:r>
              <a:rPr lang="en-IN" dirty="0" smtClean="0">
                <a:latin typeface="Arial" pitchFamily="34" charset="0"/>
                <a:cs typeface="Arial" pitchFamily="34" charset="0"/>
              </a:rPr>
              <a:t>    = 14 + [22 - 11] (Curly brackets removed)</a:t>
            </a:r>
          </a:p>
          <a:p>
            <a:pPr>
              <a:buNone/>
            </a:pPr>
            <a:r>
              <a:rPr lang="en-IN" dirty="0" smtClean="0">
                <a:latin typeface="Arial" pitchFamily="34" charset="0"/>
                <a:cs typeface="Arial" pitchFamily="34" charset="0"/>
              </a:rPr>
              <a:t>    = 14 + 11 (Square brackets removed)</a:t>
            </a:r>
          </a:p>
          <a:p>
            <a:pPr>
              <a:buNone/>
            </a:pPr>
            <a:r>
              <a:rPr lang="en-IN" dirty="0" smtClean="0">
                <a:latin typeface="Arial" pitchFamily="34" charset="0"/>
                <a:cs typeface="Arial" pitchFamily="34" charset="0"/>
              </a:rPr>
              <a:t>    = 25</a:t>
            </a:r>
          </a:p>
          <a:p>
            <a:pPr>
              <a:buNone/>
            </a:pPr>
            <a:r>
              <a:rPr lang="en-IN" dirty="0" smtClean="0"/>
              <a:t/>
            </a:r>
            <a:br>
              <a:rPr lang="en-IN" dirty="0" smtClean="0"/>
            </a:b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IN" sz="4900" dirty="0" smtClean="0"/>
              <a:t>SIMPLIFICATION INVOLVING </a:t>
            </a:r>
            <a:br>
              <a:rPr lang="en-IN" sz="4900" dirty="0" smtClean="0"/>
            </a:br>
            <a:r>
              <a:rPr lang="en-IN" sz="4900" dirty="0" smtClean="0"/>
              <a:t>  WHOLE NUMBERS :-</a:t>
            </a:r>
            <a:endParaRPr lang="en-IN" sz="4900" dirty="0"/>
          </a:p>
        </p:txBody>
      </p:sp>
      <p:sp>
        <p:nvSpPr>
          <p:cNvPr id="3" name="Content Placeholder 2"/>
          <p:cNvSpPr>
            <a:spLocks noGrp="1"/>
          </p:cNvSpPr>
          <p:nvPr>
            <p:ph idx="1"/>
          </p:nvPr>
        </p:nvSpPr>
        <p:spPr>
          <a:xfrm>
            <a:off x="533400" y="2743200"/>
            <a:ext cx="8229600" cy="4389120"/>
          </a:xfrm>
        </p:spPr>
        <p:txBody>
          <a:bodyPr/>
          <a:lstStyle/>
          <a:p>
            <a:r>
              <a:rPr lang="en-IN" dirty="0" smtClean="0"/>
              <a:t>Whole Numbers -  Counting numbers are whole numbers.</a:t>
            </a:r>
          </a:p>
          <a:p>
            <a:r>
              <a:rPr lang="en-IN" dirty="0" smtClean="0"/>
              <a:t>Example of whole number :    0,  1 , 2 , 3 , 4 , ......... Etc</a:t>
            </a:r>
          </a:p>
          <a:p>
            <a:r>
              <a:rPr lang="en-IN" dirty="0" smtClean="0"/>
              <a:t>The simplification of whole number involve the same BODMAS rule while simplifying the expression.</a:t>
            </a:r>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8"/>
            <a:ext cx="7772400" cy="794519"/>
          </a:xfrm>
        </p:spPr>
        <p:txBody>
          <a:bodyPr>
            <a:noAutofit/>
          </a:bodyPr>
          <a:lstStyle/>
          <a:p>
            <a:pPr algn="ctr"/>
            <a:r>
              <a:rPr lang="en-IN" sz="4800" b="1" dirty="0" smtClean="0">
                <a:solidFill>
                  <a:schemeClr val="tx1"/>
                </a:solidFill>
              </a:rPr>
              <a:t>ACTIVITY – </a:t>
            </a:r>
            <a:r>
              <a:rPr lang="en-IN" sz="4800" dirty="0" smtClean="0">
                <a:solidFill>
                  <a:schemeClr val="tx1"/>
                </a:solidFill>
              </a:rPr>
              <a:t>2  (Dice Game)</a:t>
            </a:r>
            <a:endParaRPr lang="en-IN" sz="4800" b="1" dirty="0">
              <a:solidFill>
                <a:schemeClr val="tx1"/>
              </a:solidFill>
            </a:endParaRPr>
          </a:p>
        </p:txBody>
      </p:sp>
      <p:sp>
        <p:nvSpPr>
          <p:cNvPr id="3" name="Subtitle 2"/>
          <p:cNvSpPr>
            <a:spLocks noGrp="1"/>
          </p:cNvSpPr>
          <p:nvPr>
            <p:ph type="subTitle" idx="1"/>
          </p:nvPr>
        </p:nvSpPr>
        <p:spPr>
          <a:xfrm>
            <a:off x="0" y="4800600"/>
            <a:ext cx="9144000" cy="2057400"/>
          </a:xfrm>
        </p:spPr>
        <p:txBody>
          <a:bodyPr>
            <a:normAutofit/>
          </a:bodyPr>
          <a:lstStyle/>
          <a:p>
            <a:pPr algn="l"/>
            <a:r>
              <a:rPr lang="en-IN" b="1" dirty="0" smtClean="0">
                <a:solidFill>
                  <a:schemeClr val="tx1"/>
                </a:solidFill>
              </a:rPr>
              <a:t>On three / four dices, different operational symbols and different numbers will be pasted. Group wise the students will roll the dice and write down the expression obtained. Then they will solve the problem by Simplification.</a:t>
            </a:r>
          </a:p>
        </p:txBody>
      </p:sp>
      <p:pic>
        <p:nvPicPr>
          <p:cNvPr id="6146" name="Picture 2" descr="Image result for dice game"/>
          <p:cNvPicPr>
            <a:picLocks noChangeAspect="1" noChangeArrowheads="1"/>
          </p:cNvPicPr>
          <p:nvPr/>
        </p:nvPicPr>
        <p:blipFill>
          <a:blip r:embed="rId2" cstate="print"/>
          <a:srcRect/>
          <a:stretch>
            <a:fillRect/>
          </a:stretch>
        </p:blipFill>
        <p:spPr bwMode="auto">
          <a:xfrm>
            <a:off x="1676400" y="1219200"/>
            <a:ext cx="5454352" cy="363414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C00000"/>
                </a:solidFill>
              </a:rPr>
              <a:t>* Solve the following.</a:t>
            </a:r>
            <a:endParaRPr lang="en-IN" dirty="0">
              <a:solidFill>
                <a:srgbClr val="C00000"/>
              </a:solidFill>
            </a:endParaRPr>
          </a:p>
        </p:txBody>
      </p:sp>
      <p:sp>
        <p:nvSpPr>
          <p:cNvPr id="3" name="Content Placeholder 2"/>
          <p:cNvSpPr>
            <a:spLocks noGrp="1"/>
          </p:cNvSpPr>
          <p:nvPr>
            <p:ph idx="1"/>
          </p:nvPr>
        </p:nvSpPr>
        <p:spPr/>
        <p:txBody>
          <a:bodyPr>
            <a:normAutofit/>
          </a:bodyPr>
          <a:lstStyle/>
          <a:p>
            <a:r>
              <a:rPr lang="en-IN" dirty="0" smtClean="0"/>
              <a:t> </a:t>
            </a:r>
            <a:r>
              <a:rPr lang="en-IN" dirty="0" smtClean="0">
                <a:solidFill>
                  <a:srgbClr val="002060"/>
                </a:solidFill>
                <a:latin typeface="Arial" pitchFamily="34" charset="0"/>
                <a:cs typeface="Arial" pitchFamily="34" charset="0"/>
              </a:rPr>
              <a:t>(30 X 16 ) – 10 </a:t>
            </a:r>
            <a:r>
              <a:rPr lang="en-IN" dirty="0" smtClean="0">
                <a:latin typeface="Arial" pitchFamily="34" charset="0"/>
                <a:cs typeface="Arial" pitchFamily="34" charset="0"/>
              </a:rPr>
              <a:t>( First multiply 30 by 16)</a:t>
            </a:r>
          </a:p>
          <a:p>
            <a:pPr>
              <a:buNone/>
            </a:pPr>
            <a:r>
              <a:rPr lang="en-IN" dirty="0" smtClean="0">
                <a:latin typeface="Arial" pitchFamily="34" charset="0"/>
                <a:cs typeface="Arial" pitchFamily="34" charset="0"/>
              </a:rPr>
              <a:t>  = 480 -10   ( Then subtract)</a:t>
            </a:r>
          </a:p>
          <a:p>
            <a:pPr>
              <a:buNone/>
            </a:pPr>
            <a:r>
              <a:rPr lang="en-IN" dirty="0" smtClean="0">
                <a:latin typeface="Arial" pitchFamily="34" charset="0"/>
                <a:cs typeface="Arial" pitchFamily="34" charset="0"/>
              </a:rPr>
              <a:t>  = 470</a:t>
            </a:r>
          </a:p>
          <a:p>
            <a:pPr>
              <a:buNone/>
            </a:pPr>
            <a:endParaRPr lang="en-IN" dirty="0" smtClean="0">
              <a:latin typeface="Arial" pitchFamily="34" charset="0"/>
              <a:cs typeface="Arial" pitchFamily="34" charset="0"/>
            </a:endParaRPr>
          </a:p>
          <a:p>
            <a:r>
              <a:rPr lang="en-IN" dirty="0" smtClean="0">
                <a:solidFill>
                  <a:srgbClr val="002060"/>
                </a:solidFill>
                <a:latin typeface="Arial" pitchFamily="34" charset="0"/>
                <a:cs typeface="Arial" pitchFamily="34" charset="0"/>
              </a:rPr>
              <a:t>(9/3) + 6 X 2 </a:t>
            </a:r>
            <a:r>
              <a:rPr lang="en-IN" dirty="0" smtClean="0">
                <a:latin typeface="Arial" pitchFamily="34" charset="0"/>
                <a:cs typeface="Arial" pitchFamily="34" charset="0"/>
              </a:rPr>
              <a:t>( First divide)</a:t>
            </a:r>
          </a:p>
          <a:p>
            <a:pPr>
              <a:buNone/>
            </a:pPr>
            <a:r>
              <a:rPr lang="en-IN" dirty="0" smtClean="0">
                <a:latin typeface="Arial" pitchFamily="34" charset="0"/>
                <a:cs typeface="Arial" pitchFamily="34" charset="0"/>
              </a:rPr>
              <a:t>   =  3 + (6 X2)   (Then multiply)</a:t>
            </a:r>
          </a:p>
          <a:p>
            <a:pPr>
              <a:buNone/>
            </a:pPr>
            <a:r>
              <a:rPr lang="en-IN" dirty="0" smtClean="0">
                <a:latin typeface="Arial" pitchFamily="34" charset="0"/>
                <a:cs typeface="Arial" pitchFamily="34" charset="0"/>
              </a:rPr>
              <a:t>   = 3 + 12  (Lastly add)</a:t>
            </a:r>
          </a:p>
          <a:p>
            <a:pPr>
              <a:buNone/>
            </a:pPr>
            <a:r>
              <a:rPr lang="en-IN" dirty="0" smtClean="0">
                <a:latin typeface="Arial" pitchFamily="34" charset="0"/>
                <a:cs typeface="Arial" pitchFamily="34" charset="0"/>
              </a:rPr>
              <a:t>   = 15 </a:t>
            </a:r>
            <a:endParaRPr lang="en-IN"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8"/>
            <a:ext cx="7772400" cy="794519"/>
          </a:xfrm>
        </p:spPr>
        <p:txBody>
          <a:bodyPr>
            <a:normAutofit fontScale="90000"/>
          </a:bodyPr>
          <a:lstStyle/>
          <a:p>
            <a:pPr algn="l"/>
            <a:r>
              <a:rPr lang="en-IN" b="1" dirty="0" smtClean="0">
                <a:solidFill>
                  <a:schemeClr val="tx1"/>
                </a:solidFill>
              </a:rPr>
              <a:t>ACTIVITY – 3 </a:t>
            </a:r>
            <a:r>
              <a:rPr lang="en-IN" sz="6000" dirty="0" smtClean="0">
                <a:solidFill>
                  <a:schemeClr val="tx1"/>
                </a:solidFill>
              </a:rPr>
              <a:t>(</a:t>
            </a:r>
            <a:r>
              <a:rPr lang="en-IN" sz="6000" dirty="0" err="1" smtClean="0">
                <a:solidFill>
                  <a:schemeClr val="tx1"/>
                </a:solidFill>
              </a:rPr>
              <a:t>Bindi</a:t>
            </a:r>
            <a:r>
              <a:rPr lang="en-IN" sz="6000" dirty="0" smtClean="0">
                <a:solidFill>
                  <a:schemeClr val="tx1"/>
                </a:solidFill>
              </a:rPr>
              <a:t> Game)</a:t>
            </a:r>
            <a:endParaRPr lang="en-IN" b="1" dirty="0">
              <a:solidFill>
                <a:srgbClr val="FF0000"/>
              </a:solidFill>
            </a:endParaRPr>
          </a:p>
        </p:txBody>
      </p:sp>
      <p:sp>
        <p:nvSpPr>
          <p:cNvPr id="3" name="Subtitle 2"/>
          <p:cNvSpPr>
            <a:spLocks noGrp="1"/>
          </p:cNvSpPr>
          <p:nvPr>
            <p:ph type="subTitle" idx="1"/>
          </p:nvPr>
        </p:nvSpPr>
        <p:spPr>
          <a:xfrm>
            <a:off x="304800" y="4343400"/>
            <a:ext cx="8686800" cy="2362200"/>
          </a:xfrm>
        </p:spPr>
        <p:txBody>
          <a:bodyPr>
            <a:noAutofit/>
          </a:bodyPr>
          <a:lstStyle/>
          <a:p>
            <a:pPr algn="ctr"/>
            <a:r>
              <a:rPr lang="en-IN" sz="3200" b="1" dirty="0" smtClean="0">
                <a:solidFill>
                  <a:srgbClr val="FFFF00"/>
                </a:solidFill>
              </a:rPr>
              <a:t>Instead of writing the numbers, the students will paste respective numbers of </a:t>
            </a:r>
            <a:r>
              <a:rPr lang="en-IN" sz="3200" b="1" dirty="0" err="1" smtClean="0">
                <a:solidFill>
                  <a:srgbClr val="FFFF00"/>
                </a:solidFill>
              </a:rPr>
              <a:t>bindis</a:t>
            </a:r>
            <a:r>
              <a:rPr lang="en-IN" sz="3200" b="1" dirty="0" smtClean="0">
                <a:solidFill>
                  <a:srgbClr val="FFFF00"/>
                </a:solidFill>
              </a:rPr>
              <a:t> on the paper. It will make the process of simplification more interesting.</a:t>
            </a:r>
            <a:endParaRPr lang="en-IN" sz="3200" b="1" dirty="0">
              <a:solidFill>
                <a:srgbClr val="FFFF00"/>
              </a:solidFill>
            </a:endParaRPr>
          </a:p>
        </p:txBody>
      </p:sp>
      <p:pic>
        <p:nvPicPr>
          <p:cNvPr id="23556" name="Picture 4" descr="Related image"/>
          <p:cNvPicPr>
            <a:picLocks noChangeAspect="1" noChangeArrowheads="1"/>
          </p:cNvPicPr>
          <p:nvPr/>
        </p:nvPicPr>
        <p:blipFill>
          <a:blip r:embed="rId2" cstate="print"/>
          <a:srcRect/>
          <a:stretch>
            <a:fillRect/>
          </a:stretch>
        </p:blipFill>
        <p:spPr bwMode="auto">
          <a:xfrm>
            <a:off x="2667000" y="1143000"/>
            <a:ext cx="3739480" cy="31447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IN" sz="4900" dirty="0" smtClean="0"/>
              <a:t>SIMPLIFICATION INVOLVING </a:t>
            </a:r>
            <a:br>
              <a:rPr lang="en-IN" sz="4900" dirty="0" smtClean="0"/>
            </a:br>
            <a:r>
              <a:rPr lang="en-IN" sz="4900" dirty="0" smtClean="0"/>
              <a:t>  FRACTIONAL NUMBERS :-</a:t>
            </a:r>
            <a:endParaRPr lang="en-IN" sz="4900" dirty="0"/>
          </a:p>
        </p:txBody>
      </p:sp>
      <p:sp>
        <p:nvSpPr>
          <p:cNvPr id="3" name="Content Placeholder 2"/>
          <p:cNvSpPr>
            <a:spLocks noGrp="1"/>
          </p:cNvSpPr>
          <p:nvPr>
            <p:ph idx="1"/>
          </p:nvPr>
        </p:nvSpPr>
        <p:spPr>
          <a:xfrm>
            <a:off x="533400" y="2743200"/>
            <a:ext cx="8229600" cy="4389120"/>
          </a:xfrm>
        </p:spPr>
        <p:txBody>
          <a:bodyPr>
            <a:normAutofit/>
          </a:bodyPr>
          <a:lstStyle/>
          <a:p>
            <a:r>
              <a:rPr lang="en-IN" dirty="0" smtClean="0"/>
              <a:t>Fractional Numbers - The fractional numbers are two whole numbers (</a:t>
            </a:r>
            <a:r>
              <a:rPr lang="en-IN" b="1" dirty="0" smtClean="0"/>
              <a:t>the fraction terms</a:t>
            </a:r>
            <a:r>
              <a:rPr lang="en-IN" dirty="0" smtClean="0"/>
              <a:t>) that are separated by a horizontal line (</a:t>
            </a:r>
            <a:r>
              <a:rPr lang="en-IN" b="1" dirty="0" smtClean="0"/>
              <a:t>the fraction line</a:t>
            </a:r>
            <a:r>
              <a:rPr lang="en-IN" dirty="0" smtClean="0"/>
              <a:t>). The number above the line (</a:t>
            </a:r>
            <a:r>
              <a:rPr lang="en-IN" b="1" dirty="0" smtClean="0"/>
              <a:t>the numerator</a:t>
            </a:r>
            <a:r>
              <a:rPr lang="en-IN" dirty="0" smtClean="0"/>
              <a:t>) can be every whole number and the number below the line (</a:t>
            </a:r>
            <a:r>
              <a:rPr lang="en-IN" b="1" dirty="0" smtClean="0"/>
              <a:t>the denominator</a:t>
            </a:r>
            <a:r>
              <a:rPr lang="en-IN" dirty="0" smtClean="0"/>
              <a:t>) should be different from zero.</a:t>
            </a:r>
          </a:p>
          <a:p>
            <a:r>
              <a:rPr lang="en-IN" dirty="0" smtClean="0"/>
              <a:t>Some examples :-  ¾ ,  9/2 ,  15/17</a:t>
            </a:r>
          </a:p>
          <a:p>
            <a:r>
              <a:rPr lang="en-IN" dirty="0" smtClean="0"/>
              <a:t>The simplification of fractional number involve the same BODMAS rule while simplifying the expression.</a:t>
            </a:r>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SUB TOPICS</a:t>
            </a:r>
            <a:endParaRPr lang="en-IN" dirty="0"/>
          </a:p>
        </p:txBody>
      </p:sp>
      <p:sp>
        <p:nvSpPr>
          <p:cNvPr id="3" name="Content Placeholder 2"/>
          <p:cNvSpPr>
            <a:spLocks noGrp="1"/>
          </p:cNvSpPr>
          <p:nvPr>
            <p:ph idx="1"/>
          </p:nvPr>
        </p:nvSpPr>
        <p:spPr/>
        <p:txBody>
          <a:bodyPr>
            <a:normAutofit/>
          </a:bodyPr>
          <a:lstStyle/>
          <a:p>
            <a:r>
              <a:rPr lang="en-IN" dirty="0" smtClean="0"/>
              <a:t>BODMAS Rule</a:t>
            </a:r>
          </a:p>
          <a:p>
            <a:r>
              <a:rPr lang="en-IN" dirty="0" smtClean="0"/>
              <a:t>Different Brackets</a:t>
            </a:r>
          </a:p>
          <a:p>
            <a:r>
              <a:rPr lang="en-IN" dirty="0" smtClean="0"/>
              <a:t>Simplification of Whole numbers</a:t>
            </a:r>
          </a:p>
          <a:p>
            <a:r>
              <a:rPr lang="en-IN" dirty="0" smtClean="0"/>
              <a:t>Simplification of Decimal Numbers</a:t>
            </a:r>
          </a:p>
          <a:p>
            <a:r>
              <a:rPr lang="en-IN" dirty="0" smtClean="0"/>
              <a:t>Simplification Of Fractional Numbers</a:t>
            </a:r>
          </a:p>
          <a:p>
            <a:r>
              <a:rPr lang="en-IN" dirty="0" smtClean="0"/>
              <a:t>Brain Teasers</a:t>
            </a:r>
          </a:p>
          <a:p>
            <a:r>
              <a:rPr lang="en-IN" dirty="0" smtClean="0"/>
              <a:t>Value based Questions</a:t>
            </a:r>
          </a:p>
          <a:p>
            <a:r>
              <a:rPr lang="en-IN" dirty="0" smtClean="0"/>
              <a:t>Activities</a:t>
            </a:r>
          </a:p>
          <a:p>
            <a:r>
              <a:rPr lang="en-IN" dirty="0" smtClean="0"/>
              <a:t>Worksheets</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l="26575" t="11465" r="33408" b="31248"/>
          <a:stretch>
            <a:fillRect/>
          </a:stretch>
        </p:blipFill>
        <p:spPr bwMode="auto">
          <a:xfrm>
            <a:off x="0" y="533400"/>
            <a:ext cx="914631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l="26576" t="20145" r="29504" b="12152"/>
          <a:stretch>
            <a:fillRect/>
          </a:stretch>
        </p:blipFill>
        <p:spPr bwMode="auto">
          <a:xfrm>
            <a:off x="457200" y="228600"/>
            <a:ext cx="7473461"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cstate="print"/>
          <a:srcRect l="26446" t="20145" r="39264" b="19096"/>
          <a:stretch>
            <a:fillRect/>
          </a:stretch>
        </p:blipFill>
        <p:spPr bwMode="auto">
          <a:xfrm>
            <a:off x="1524000" y="228600"/>
            <a:ext cx="6172200" cy="61489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IN" sz="4900" dirty="0" smtClean="0"/>
              <a:t>SIMPLIFICATION INVOLVING </a:t>
            </a:r>
            <a:br>
              <a:rPr lang="en-IN" sz="4900" dirty="0" smtClean="0"/>
            </a:br>
            <a:r>
              <a:rPr lang="en-IN" sz="4900" dirty="0" smtClean="0"/>
              <a:t>  DECIMAL NUMBERS :-</a:t>
            </a:r>
            <a:endParaRPr lang="en-IN" sz="4900" dirty="0"/>
          </a:p>
        </p:txBody>
      </p:sp>
      <p:sp>
        <p:nvSpPr>
          <p:cNvPr id="3" name="Content Placeholder 2"/>
          <p:cNvSpPr>
            <a:spLocks noGrp="1"/>
          </p:cNvSpPr>
          <p:nvPr>
            <p:ph idx="1"/>
          </p:nvPr>
        </p:nvSpPr>
        <p:spPr>
          <a:xfrm>
            <a:off x="304800" y="1371600"/>
            <a:ext cx="8229600" cy="5486400"/>
          </a:xfrm>
        </p:spPr>
        <p:txBody>
          <a:bodyPr>
            <a:normAutofit/>
          </a:bodyPr>
          <a:lstStyle/>
          <a:p>
            <a:r>
              <a:rPr lang="en-IN" dirty="0" smtClean="0"/>
              <a:t>Decimal Numbers - A </a:t>
            </a:r>
            <a:r>
              <a:rPr lang="en-IN" b="1" dirty="0" smtClean="0"/>
              <a:t>decimal number</a:t>
            </a:r>
            <a:r>
              <a:rPr lang="en-IN" dirty="0" smtClean="0"/>
              <a:t> can be defined as a </a:t>
            </a:r>
            <a:r>
              <a:rPr lang="en-IN" b="1" dirty="0" smtClean="0"/>
              <a:t>number</a:t>
            </a:r>
            <a:r>
              <a:rPr lang="en-IN" dirty="0" smtClean="0"/>
              <a:t> whose whole </a:t>
            </a:r>
            <a:r>
              <a:rPr lang="en-IN" b="1" dirty="0" smtClean="0"/>
              <a:t>number</a:t>
            </a:r>
            <a:r>
              <a:rPr lang="en-IN" dirty="0" smtClean="0"/>
              <a:t> part and the fractional part is separated by a </a:t>
            </a:r>
            <a:r>
              <a:rPr lang="en-IN" b="1" dirty="0" smtClean="0"/>
              <a:t>decimal</a:t>
            </a:r>
            <a:r>
              <a:rPr lang="en-IN" dirty="0" smtClean="0"/>
              <a:t> point. The dot in a </a:t>
            </a:r>
            <a:r>
              <a:rPr lang="en-IN" b="1" dirty="0" smtClean="0"/>
              <a:t>decimal number</a:t>
            </a:r>
            <a:r>
              <a:rPr lang="en-IN" dirty="0" smtClean="0"/>
              <a:t> is called a </a:t>
            </a:r>
            <a:r>
              <a:rPr lang="en-IN" b="1" dirty="0" smtClean="0"/>
              <a:t>decimal</a:t>
            </a:r>
            <a:r>
              <a:rPr lang="en-IN" dirty="0" smtClean="0"/>
              <a:t> point.</a:t>
            </a:r>
          </a:p>
          <a:p>
            <a:endParaRPr lang="en-IN" dirty="0" smtClean="0"/>
          </a:p>
          <a:p>
            <a:endParaRPr lang="en-IN" dirty="0" smtClean="0"/>
          </a:p>
          <a:p>
            <a:endParaRPr lang="en-IN" dirty="0" smtClean="0"/>
          </a:p>
          <a:p>
            <a:endParaRPr lang="en-IN" dirty="0" smtClean="0"/>
          </a:p>
          <a:p>
            <a:endParaRPr lang="en-IN" dirty="0" smtClean="0"/>
          </a:p>
          <a:p>
            <a:r>
              <a:rPr lang="en-IN" dirty="0" smtClean="0"/>
              <a:t>The simplification of Decimal number involve the same BODMAS rule while simplifying the expression.</a:t>
            </a:r>
          </a:p>
          <a:p>
            <a:endParaRPr lang="en-IN" dirty="0"/>
          </a:p>
        </p:txBody>
      </p:sp>
      <p:pic>
        <p:nvPicPr>
          <p:cNvPr id="4" name="Picture 3" descr="ref_decimals.gif"/>
          <p:cNvPicPr>
            <a:picLocks noChangeAspect="1"/>
          </p:cNvPicPr>
          <p:nvPr/>
        </p:nvPicPr>
        <p:blipFill>
          <a:blip r:embed="rId2" cstate="print"/>
          <a:stretch>
            <a:fillRect/>
          </a:stretch>
        </p:blipFill>
        <p:spPr>
          <a:xfrm>
            <a:off x="2362200" y="3581400"/>
            <a:ext cx="3621561" cy="21145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cstate="print"/>
          <a:srcRect l="26575" t="27089" r="38288" b="39927"/>
          <a:stretch>
            <a:fillRect/>
          </a:stretch>
        </p:blipFill>
        <p:spPr bwMode="auto">
          <a:xfrm>
            <a:off x="0" y="1143000"/>
            <a:ext cx="8951495"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cstate="print"/>
          <a:srcRect l="26576" t="20145" r="38288" b="45136"/>
          <a:stretch>
            <a:fillRect/>
          </a:stretch>
        </p:blipFill>
        <p:spPr bwMode="auto">
          <a:xfrm>
            <a:off x="0" y="1066800"/>
            <a:ext cx="905256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cstate="print"/>
          <a:srcRect l="26576" t="51392" r="36336" b="10416"/>
          <a:stretch>
            <a:fillRect/>
          </a:stretch>
        </p:blipFill>
        <p:spPr bwMode="auto">
          <a:xfrm>
            <a:off x="0" y="1066800"/>
            <a:ext cx="9144000" cy="52938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KEYPOINTS</a:t>
            </a:r>
            <a:endParaRPr lang="en-IN" dirty="0"/>
          </a:p>
        </p:txBody>
      </p:sp>
      <p:sp>
        <p:nvSpPr>
          <p:cNvPr id="3" name="Content Placeholder 2"/>
          <p:cNvSpPr>
            <a:spLocks noGrp="1"/>
          </p:cNvSpPr>
          <p:nvPr>
            <p:ph idx="1"/>
          </p:nvPr>
        </p:nvSpPr>
        <p:spPr>
          <a:xfrm>
            <a:off x="457200" y="1905000"/>
            <a:ext cx="8229600" cy="4389120"/>
          </a:xfrm>
        </p:spPr>
        <p:txBody>
          <a:bodyPr>
            <a:normAutofit/>
          </a:bodyPr>
          <a:lstStyle/>
          <a:p>
            <a:r>
              <a:rPr lang="en-IN" dirty="0" smtClean="0"/>
              <a:t>A mathematical expression in which two or more operations occur together is called a Numerical Expression.</a:t>
            </a:r>
          </a:p>
          <a:p>
            <a:r>
              <a:rPr lang="en-IN" dirty="0" smtClean="0"/>
              <a:t>In order to solve a numerical expression, we follow the Simplification Rule. </a:t>
            </a:r>
            <a:endParaRPr lang="en-IN" dirty="0" smtClean="0">
              <a:solidFill>
                <a:srgbClr val="FF0000"/>
              </a:solidFill>
            </a:endParaRPr>
          </a:p>
        </p:txBody>
      </p:sp>
      <p:pic>
        <p:nvPicPr>
          <p:cNvPr id="7" name="Picture 6" descr="Screenshot_2020-04-16-07-12-00-791_com.google.android.youtube.jpg"/>
          <p:cNvPicPr>
            <a:picLocks noChangeAspect="1"/>
          </p:cNvPicPr>
          <p:nvPr/>
        </p:nvPicPr>
        <p:blipFill>
          <a:blip r:embed="rId2" cstate="print"/>
          <a:srcRect l="27778" t="10847" r="25555" b="72222"/>
          <a:stretch>
            <a:fillRect/>
          </a:stretch>
        </p:blipFill>
        <p:spPr>
          <a:xfrm>
            <a:off x="1371600" y="4147284"/>
            <a:ext cx="6172200" cy="271071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smtClean="0"/>
              <a:t>  MIND MAPPING OF BODMAS</a:t>
            </a:r>
            <a:endParaRPr lang="en-IN" dirty="0"/>
          </a:p>
        </p:txBody>
      </p:sp>
      <p:graphicFrame>
        <p:nvGraphicFramePr>
          <p:cNvPr id="4" name="Content Placeholder 3"/>
          <p:cNvGraphicFramePr>
            <a:graphicFrameLocks noGrp="1"/>
          </p:cNvGraphicFramePr>
          <p:nvPr>
            <p:ph idx="1"/>
          </p:nvPr>
        </p:nvGraphicFramePr>
        <p:xfrm>
          <a:off x="990600" y="4343400"/>
          <a:ext cx="68580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143000" y="3150325"/>
            <a:ext cx="6858000" cy="55735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IN" sz="1900" kern="1200"/>
          </a:p>
        </p:txBody>
      </p:sp>
      <p:grpSp>
        <p:nvGrpSpPr>
          <p:cNvPr id="12" name="Group 11"/>
          <p:cNvGrpSpPr/>
          <p:nvPr/>
        </p:nvGrpSpPr>
        <p:grpSpPr>
          <a:xfrm>
            <a:off x="990600" y="3429000"/>
            <a:ext cx="6858000" cy="897622"/>
            <a:chOff x="0" y="0"/>
            <a:chExt cx="6858000" cy="897622"/>
          </a:xfrm>
          <a:scene3d>
            <a:camera prst="orthographicFront"/>
            <a:lightRig rig="flat" dir="t"/>
          </a:scene3d>
        </p:grpSpPr>
        <p:sp>
          <p:nvSpPr>
            <p:cNvPr id="13" name="Up Arrow Callout 12"/>
            <p:cNvSpPr/>
            <p:nvPr/>
          </p:nvSpPr>
          <p:spPr>
            <a:xfrm rot="10800000">
              <a:off x="0" y="0"/>
              <a:ext cx="6858000" cy="897622"/>
            </a:xfrm>
            <a:prstGeom prst="upArrowCallou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4" name="Up Arrow Callout 4"/>
            <p:cNvSpPr/>
            <p:nvPr/>
          </p:nvSpPr>
          <p:spPr>
            <a:xfrm rot="21600000">
              <a:off x="0" y="0"/>
              <a:ext cx="6858000" cy="58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dirty="0" smtClean="0">
                  <a:latin typeface="Aharoni" pitchFamily="2" charset="-79"/>
                  <a:cs typeface="Aharoni" pitchFamily="2" charset="-79"/>
                </a:rPr>
                <a:t>DIVISION</a:t>
              </a:r>
              <a:endParaRPr lang="en-IN" sz="2000" kern="1200" dirty="0">
                <a:latin typeface="Aharoni" pitchFamily="2" charset="-79"/>
                <a:cs typeface="Aharoni" pitchFamily="2" charset="-79"/>
              </a:endParaRPr>
            </a:p>
          </p:txBody>
        </p:sp>
      </p:grpSp>
      <p:grpSp>
        <p:nvGrpSpPr>
          <p:cNvPr id="15" name="Group 14"/>
          <p:cNvGrpSpPr/>
          <p:nvPr/>
        </p:nvGrpSpPr>
        <p:grpSpPr>
          <a:xfrm>
            <a:off x="990600" y="2514600"/>
            <a:ext cx="6858000" cy="897622"/>
            <a:chOff x="0" y="0"/>
            <a:chExt cx="6858000" cy="897622"/>
          </a:xfrm>
          <a:scene3d>
            <a:camera prst="orthographicFront"/>
            <a:lightRig rig="flat" dir="t"/>
          </a:scene3d>
        </p:grpSpPr>
        <p:sp>
          <p:nvSpPr>
            <p:cNvPr id="16" name="Up Arrow Callout 15"/>
            <p:cNvSpPr/>
            <p:nvPr/>
          </p:nvSpPr>
          <p:spPr>
            <a:xfrm rot="10800000">
              <a:off x="0" y="0"/>
              <a:ext cx="6858000" cy="897622"/>
            </a:xfrm>
            <a:prstGeom prst="upArrowCallou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Up Arrow Callout 4"/>
            <p:cNvSpPr/>
            <p:nvPr/>
          </p:nvSpPr>
          <p:spPr>
            <a:xfrm rot="21600000">
              <a:off x="0" y="0"/>
              <a:ext cx="6858000" cy="58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dirty="0" smtClean="0">
                  <a:latin typeface="Aharoni" pitchFamily="2" charset="-79"/>
                  <a:cs typeface="Aharoni" pitchFamily="2" charset="-79"/>
                </a:rPr>
                <a:t>OF</a:t>
              </a:r>
              <a:endParaRPr lang="en-IN" sz="2000" kern="1200" dirty="0">
                <a:latin typeface="Aharoni" pitchFamily="2" charset="-79"/>
                <a:cs typeface="Aharoni" pitchFamily="2" charset="-79"/>
              </a:endParaRPr>
            </a:p>
          </p:txBody>
        </p:sp>
      </p:grpSp>
      <p:grpSp>
        <p:nvGrpSpPr>
          <p:cNvPr id="18" name="Group 17"/>
          <p:cNvGrpSpPr/>
          <p:nvPr/>
        </p:nvGrpSpPr>
        <p:grpSpPr>
          <a:xfrm>
            <a:off x="990600" y="1600200"/>
            <a:ext cx="6858000" cy="897622"/>
            <a:chOff x="0" y="0"/>
            <a:chExt cx="6858000" cy="897622"/>
          </a:xfrm>
          <a:scene3d>
            <a:camera prst="orthographicFront"/>
            <a:lightRig rig="flat" dir="t"/>
          </a:scene3d>
        </p:grpSpPr>
        <p:sp>
          <p:nvSpPr>
            <p:cNvPr id="19" name="Up Arrow Callout 18"/>
            <p:cNvSpPr/>
            <p:nvPr/>
          </p:nvSpPr>
          <p:spPr>
            <a:xfrm rot="10800000">
              <a:off x="0" y="0"/>
              <a:ext cx="6858000" cy="897622"/>
            </a:xfrm>
            <a:prstGeom prst="upArrowCallou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0" name="Up Arrow Callout 4"/>
            <p:cNvSpPr/>
            <p:nvPr/>
          </p:nvSpPr>
          <p:spPr>
            <a:xfrm rot="21600000">
              <a:off x="0" y="0"/>
              <a:ext cx="6858000" cy="58324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kern="1200" dirty="0" smtClean="0">
                  <a:latin typeface="Aharoni" pitchFamily="2" charset="-79"/>
                  <a:cs typeface="Aharoni" pitchFamily="2" charset="-79"/>
                </a:rPr>
                <a:t>BRACKET</a:t>
              </a:r>
              <a:endParaRPr lang="en-IN" sz="2000" kern="1200" dirty="0">
                <a:latin typeface="Aharoni" pitchFamily="2" charset="-79"/>
                <a:cs typeface="Aharoni" pitchFamily="2" charset="-79"/>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EVALUATE :-</a:t>
            </a:r>
            <a:endParaRPr lang="en-IN" dirty="0"/>
          </a:p>
        </p:txBody>
      </p:sp>
      <p:sp>
        <p:nvSpPr>
          <p:cNvPr id="3" name="Content Placeholder 2"/>
          <p:cNvSpPr>
            <a:spLocks noGrp="1"/>
          </p:cNvSpPr>
          <p:nvPr>
            <p:ph idx="1"/>
          </p:nvPr>
        </p:nvSpPr>
        <p:spPr/>
        <p:txBody>
          <a:bodyPr/>
          <a:lstStyle/>
          <a:p>
            <a:pPr>
              <a:buNone/>
            </a:pPr>
            <a:r>
              <a:rPr lang="en-IN" dirty="0" smtClean="0"/>
              <a:t>  Simplify the following expressions.</a:t>
            </a:r>
          </a:p>
          <a:p>
            <a:r>
              <a:rPr lang="en-IN" dirty="0" smtClean="0"/>
              <a:t> </a:t>
            </a:r>
            <a:r>
              <a:rPr lang="en-IN" dirty="0" smtClean="0">
                <a:latin typeface="+mj-lt"/>
              </a:rPr>
              <a:t>25  ÷ 5 X 8 + 6 – 12</a:t>
            </a:r>
          </a:p>
          <a:p>
            <a:r>
              <a:rPr lang="en-IN" dirty="0" smtClean="0">
                <a:latin typeface="+mj-lt"/>
              </a:rPr>
              <a:t> 17  X  3 + 81 ÷ 9 – 60</a:t>
            </a:r>
          </a:p>
          <a:p>
            <a:r>
              <a:rPr lang="en-IN" dirty="0" smtClean="0">
                <a:latin typeface="+mj-lt"/>
              </a:rPr>
              <a:t>18 – 2 X 10 ÷ 2 + 2</a:t>
            </a:r>
          </a:p>
          <a:p>
            <a:r>
              <a:rPr lang="en-IN" dirty="0" smtClean="0">
                <a:latin typeface="+mj-lt"/>
              </a:rPr>
              <a:t>7/8  - 3/8 ÷ 3/5</a:t>
            </a:r>
          </a:p>
          <a:p>
            <a:r>
              <a:rPr lang="en-IN" dirty="0" smtClean="0">
                <a:latin typeface="+mj-lt"/>
              </a:rPr>
              <a:t>2/5  X 5/6 ÷  2/3+ 5/12</a:t>
            </a:r>
          </a:p>
          <a:p>
            <a:r>
              <a:rPr lang="en-IN" dirty="0" smtClean="0">
                <a:latin typeface="+mj-lt"/>
              </a:rPr>
              <a:t> 1.1 + 2.5 – 1.5</a:t>
            </a:r>
          </a:p>
          <a:p>
            <a:r>
              <a:rPr lang="en-IN" dirty="0" smtClean="0">
                <a:latin typeface="+mj-lt"/>
              </a:rPr>
              <a:t>5.3 + 6 X 0.05 – 2.1</a:t>
            </a:r>
          </a:p>
          <a:p>
            <a:r>
              <a:rPr lang="en-IN" dirty="0" smtClean="0">
                <a:latin typeface="+mj-lt"/>
              </a:rPr>
              <a:t>2.3 + 1.2 X 0.5 – 0.9</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OBJECTIVES</a:t>
            </a:r>
            <a:endParaRPr lang="en-IN" dirty="0"/>
          </a:p>
        </p:txBody>
      </p:sp>
      <p:sp>
        <p:nvSpPr>
          <p:cNvPr id="3" name="Content Placeholder 2"/>
          <p:cNvSpPr>
            <a:spLocks noGrp="1"/>
          </p:cNvSpPr>
          <p:nvPr>
            <p:ph idx="1"/>
          </p:nvPr>
        </p:nvSpPr>
        <p:spPr>
          <a:xfrm>
            <a:off x="609600" y="2468880"/>
            <a:ext cx="8229600" cy="4389120"/>
          </a:xfrm>
        </p:spPr>
        <p:txBody>
          <a:bodyPr/>
          <a:lstStyle/>
          <a:p>
            <a:r>
              <a:rPr lang="en-IN" dirty="0" smtClean="0"/>
              <a:t>Understand the BODMAS rule.</a:t>
            </a:r>
          </a:p>
          <a:p>
            <a:r>
              <a:rPr lang="en-IN" dirty="0" smtClean="0"/>
              <a:t>Know the different types of brackets.</a:t>
            </a:r>
          </a:p>
          <a:p>
            <a:r>
              <a:rPr lang="en-IN" dirty="0" smtClean="0"/>
              <a:t>Apply the rule in solving problems.</a:t>
            </a:r>
          </a:p>
          <a:p>
            <a:r>
              <a:rPr lang="en-IN" dirty="0" smtClean="0"/>
              <a:t>Evaluate numerical expressions </a:t>
            </a:r>
            <a:r>
              <a:rPr lang="en-IN" dirty="0" err="1" smtClean="0"/>
              <a:t>invoving</a:t>
            </a:r>
            <a:endParaRPr lang="en-IN" dirty="0" smtClean="0"/>
          </a:p>
          <a:p>
            <a:pPr>
              <a:buNone/>
            </a:pPr>
            <a:r>
              <a:rPr lang="en-IN" dirty="0" smtClean="0"/>
              <a:t>  				*  Whole Numbers</a:t>
            </a:r>
          </a:p>
          <a:p>
            <a:pPr>
              <a:buNone/>
            </a:pPr>
            <a:r>
              <a:rPr lang="en-IN" dirty="0" smtClean="0"/>
              <a:t>				*  Fractional Numbers</a:t>
            </a:r>
          </a:p>
          <a:p>
            <a:pPr>
              <a:buNone/>
            </a:pPr>
            <a:r>
              <a:rPr lang="en-IN" dirty="0" smtClean="0"/>
              <a:t>				*  </a:t>
            </a:r>
            <a:r>
              <a:rPr lang="en-IN" smtClean="0"/>
              <a:t>Decimal Numbers</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pexels-photo-2072165.jpeg"/>
          <p:cNvPicPr>
            <a:picLocks noGrp="1" noChangeAspect="1"/>
          </p:cNvPicPr>
          <p:nvPr>
            <p:ph idx="1"/>
          </p:nvPr>
        </p:nvPicPr>
        <p:blipFill>
          <a:blip r:embed="rId2" cstate="print"/>
          <a:stretch>
            <a:fillRect/>
          </a:stretch>
        </p:blipFill>
        <p:spPr>
          <a:xfrm>
            <a:off x="457200" y="990600"/>
            <a:ext cx="8346293" cy="555863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PREVIOUS KNOWLEDGE</a:t>
            </a:r>
            <a:endParaRPr lang="en-IN" dirty="0"/>
          </a:p>
        </p:txBody>
      </p:sp>
      <p:sp>
        <p:nvSpPr>
          <p:cNvPr id="3" name="Content Placeholder 2"/>
          <p:cNvSpPr>
            <a:spLocks noGrp="1"/>
          </p:cNvSpPr>
          <p:nvPr>
            <p:ph idx="1"/>
          </p:nvPr>
        </p:nvSpPr>
        <p:spPr>
          <a:xfrm>
            <a:off x="533400" y="2133600"/>
            <a:ext cx="8229600" cy="4389120"/>
          </a:xfrm>
        </p:spPr>
        <p:txBody>
          <a:bodyPr/>
          <a:lstStyle/>
          <a:p>
            <a:pPr>
              <a:buNone/>
            </a:pPr>
            <a:r>
              <a:rPr lang="en-IN" dirty="0" smtClean="0"/>
              <a:t>Students already have the knowledge of </a:t>
            </a:r>
          </a:p>
          <a:p>
            <a:r>
              <a:rPr lang="en-IN" dirty="0" smtClean="0"/>
              <a:t>Different mathematical operations</a:t>
            </a:r>
          </a:p>
          <a:p>
            <a:r>
              <a:rPr lang="en-IN" dirty="0" smtClean="0"/>
              <a:t>Concept of Whole Numbers, Decimal Numbers and Fractional Numbers</a:t>
            </a:r>
          </a:p>
          <a:p>
            <a:r>
              <a:rPr lang="en-IN" dirty="0" smtClean="0"/>
              <a:t>Doing different mathematical Operations using Whole numbers, Decimal numbers and Fractional numbers.</a:t>
            </a:r>
          </a:p>
          <a:p>
            <a:r>
              <a:rPr lang="en-IN" dirty="0" smtClean="0"/>
              <a:t>Concept of “of” in mathematical language.</a:t>
            </a:r>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PREVIOUS KNOWLEDGE TESTING :-</a:t>
            </a:r>
            <a:endParaRPr lang="en-IN" dirty="0"/>
          </a:p>
        </p:txBody>
      </p:sp>
      <p:sp>
        <p:nvSpPr>
          <p:cNvPr id="3" name="Content Placeholder 2"/>
          <p:cNvSpPr>
            <a:spLocks noGrp="1"/>
          </p:cNvSpPr>
          <p:nvPr>
            <p:ph idx="1"/>
          </p:nvPr>
        </p:nvSpPr>
        <p:spPr/>
        <p:txBody>
          <a:bodyPr/>
          <a:lstStyle/>
          <a:p>
            <a:r>
              <a:rPr lang="en-IN" dirty="0" smtClean="0"/>
              <a:t>What is the value of the </a:t>
            </a:r>
            <a:r>
              <a:rPr lang="en-IN" smtClean="0"/>
              <a:t>following statements ?</a:t>
            </a:r>
            <a:endParaRPr lang="en-IN" dirty="0" smtClean="0"/>
          </a:p>
          <a:p>
            <a:pPr>
              <a:buNone/>
            </a:pPr>
            <a:r>
              <a:rPr lang="en-IN" dirty="0" smtClean="0"/>
              <a:t>  - *   </a:t>
            </a:r>
            <a:r>
              <a:rPr lang="en-IN" dirty="0" smtClean="0">
                <a:latin typeface="+mj-lt"/>
              </a:rPr>
              <a:t>2+5</a:t>
            </a:r>
          </a:p>
          <a:p>
            <a:pPr>
              <a:buNone/>
            </a:pPr>
            <a:r>
              <a:rPr lang="en-IN" dirty="0" smtClean="0">
                <a:latin typeface="+mj-lt"/>
              </a:rPr>
              <a:t>  -  *  16 ÷ 3</a:t>
            </a:r>
          </a:p>
          <a:p>
            <a:pPr>
              <a:buNone/>
            </a:pPr>
            <a:r>
              <a:rPr lang="en-IN" dirty="0" smtClean="0">
                <a:latin typeface="+mj-lt"/>
              </a:rPr>
              <a:t>  -  *  9 x 7</a:t>
            </a:r>
          </a:p>
          <a:p>
            <a:pPr>
              <a:buNone/>
            </a:pPr>
            <a:r>
              <a:rPr lang="en-IN" dirty="0" smtClean="0">
                <a:latin typeface="+mj-lt"/>
              </a:rPr>
              <a:t>  -  *  45 – 9</a:t>
            </a:r>
          </a:p>
          <a:p>
            <a:pPr>
              <a:buNone/>
            </a:pPr>
            <a:r>
              <a:rPr lang="en-IN" dirty="0" smtClean="0">
                <a:latin typeface="+mj-lt"/>
              </a:rPr>
              <a:t>  -  *  ½ + 1/3</a:t>
            </a:r>
          </a:p>
          <a:p>
            <a:pPr>
              <a:buNone/>
            </a:pPr>
            <a:r>
              <a:rPr lang="en-IN" dirty="0" smtClean="0">
                <a:latin typeface="+mj-lt"/>
              </a:rPr>
              <a:t>  -  *  7/6 -  1/3</a:t>
            </a:r>
          </a:p>
          <a:p>
            <a:pPr>
              <a:buNone/>
            </a:pPr>
            <a:r>
              <a:rPr lang="en-IN" dirty="0" smtClean="0">
                <a:latin typeface="+mj-lt"/>
              </a:rPr>
              <a:t>  - *   7.2 ÷ 9</a:t>
            </a:r>
          </a:p>
          <a:p>
            <a:pPr>
              <a:buNone/>
            </a:pPr>
            <a:r>
              <a:rPr lang="en-IN" dirty="0" smtClean="0">
                <a:latin typeface="+mj-lt"/>
              </a:rPr>
              <a:t>  -  *  15 % of 150</a:t>
            </a:r>
            <a:r>
              <a:rPr lang="en-IN" dirty="0" smtClean="0"/>
              <a:t> </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 :-</a:t>
            </a:r>
            <a:endParaRPr lang="en-IN" dirty="0"/>
          </a:p>
        </p:txBody>
      </p:sp>
      <p:sp>
        <p:nvSpPr>
          <p:cNvPr id="3" name="Content Placeholder 2"/>
          <p:cNvSpPr>
            <a:spLocks noGrp="1"/>
          </p:cNvSpPr>
          <p:nvPr>
            <p:ph idx="1"/>
          </p:nvPr>
        </p:nvSpPr>
        <p:spPr/>
        <p:txBody>
          <a:bodyPr>
            <a:normAutofit/>
          </a:bodyPr>
          <a:lstStyle/>
          <a:p>
            <a:endParaRPr lang="en-IN" dirty="0" smtClean="0"/>
          </a:p>
          <a:p>
            <a:r>
              <a:rPr lang="en-IN" dirty="0" smtClean="0"/>
              <a:t>“ I believe that a simple manner of life is best for everyone. Best both for the body and the mind.”</a:t>
            </a:r>
          </a:p>
          <a:p>
            <a:pPr>
              <a:buNone/>
            </a:pPr>
            <a:r>
              <a:rPr lang="en-IN" dirty="0" smtClean="0"/>
              <a:t>                                                  - Albert Einstein</a:t>
            </a:r>
          </a:p>
          <a:p>
            <a:r>
              <a:rPr lang="en-IN" dirty="0" smtClean="0"/>
              <a:t> </a:t>
            </a:r>
            <a:r>
              <a:rPr lang="en-IN" b="1" dirty="0" smtClean="0"/>
              <a:t> </a:t>
            </a:r>
            <a:r>
              <a:rPr lang="en-IN" dirty="0" smtClean="0"/>
              <a:t>Simplicity is the key to success. The simpler we can make the things, the better we can understand.</a:t>
            </a:r>
          </a:p>
          <a:p>
            <a:r>
              <a:rPr lang="en-IN" dirty="0" smtClean="0"/>
              <a:t> In Mathematics, we need to simplify some complex things in order to get the solution easily in an effective and efficient manner.</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MEANING OF THE TERMS :-</a:t>
            </a:r>
            <a:endParaRPr lang="en-IN" dirty="0"/>
          </a:p>
        </p:txBody>
      </p:sp>
      <p:sp>
        <p:nvSpPr>
          <p:cNvPr id="3" name="Content Placeholder 2"/>
          <p:cNvSpPr>
            <a:spLocks noGrp="1"/>
          </p:cNvSpPr>
          <p:nvPr>
            <p:ph idx="1"/>
          </p:nvPr>
        </p:nvSpPr>
        <p:spPr/>
        <p:txBody>
          <a:bodyPr>
            <a:normAutofit/>
          </a:bodyPr>
          <a:lstStyle/>
          <a:p>
            <a:r>
              <a:rPr lang="en-IN" dirty="0" smtClean="0"/>
              <a:t>SIMPLIFICATION – The process of making something simpler or easier to do or to understand. It is a process of dividing a complex task into relatively simpler tasks for easy calculation.</a:t>
            </a:r>
          </a:p>
          <a:p>
            <a:r>
              <a:rPr lang="en-IN" dirty="0" smtClean="0"/>
              <a:t>NUMERICAL – It is related to or expressed as a number or numbers.</a:t>
            </a:r>
          </a:p>
          <a:p>
            <a:r>
              <a:rPr lang="en-IN" dirty="0" smtClean="0"/>
              <a:t>NUMERICAL EXPRESSION – It is a mathematical phrase involving numbers and one or more operational symbols ( + , - , x , ÷ , .. etc).</a:t>
            </a:r>
          </a:p>
          <a:p>
            <a:r>
              <a:rPr lang="en-IN" dirty="0" smtClean="0"/>
              <a:t>For example </a:t>
            </a:r>
            <a:r>
              <a:rPr lang="en-IN" dirty="0" smtClean="0">
                <a:latin typeface="+mj-lt"/>
              </a:rPr>
              <a:t>–  4 + 5    ;  76 – 4 + 6   ;  56.4 x 6 </a:t>
            </a:r>
            <a:r>
              <a:rPr lang="en-IN" dirty="0" smtClean="0"/>
              <a:t>etc</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IN" b="1" u="sng" dirty="0" smtClean="0"/>
              <a:t>DMAS RULE </a:t>
            </a:r>
            <a:r>
              <a:rPr lang="en-IN" b="1" dirty="0" smtClean="0"/>
              <a:t>:-</a:t>
            </a:r>
            <a:endParaRPr lang="en-IN" b="1" u="sng" dirty="0"/>
          </a:p>
        </p:txBody>
      </p:sp>
      <p:pic>
        <p:nvPicPr>
          <p:cNvPr id="4" name="Content Placeholder 3" descr="DMAS.jpg"/>
          <p:cNvPicPr>
            <a:picLocks noGrp="1" noChangeAspect="1"/>
          </p:cNvPicPr>
          <p:nvPr>
            <p:ph idx="1"/>
          </p:nvPr>
        </p:nvPicPr>
        <p:blipFill>
          <a:blip r:embed="rId2" cstate="print"/>
          <a:stretch>
            <a:fillRect/>
          </a:stretch>
        </p:blipFill>
        <p:spPr>
          <a:xfrm>
            <a:off x="228600" y="1752600"/>
            <a:ext cx="4876800" cy="437197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t>BODMAS RULE </a:t>
            </a:r>
            <a:r>
              <a:rPr lang="en-IN" b="1" dirty="0" smtClean="0"/>
              <a:t>:-</a:t>
            </a:r>
            <a:endParaRPr lang="en-IN" b="1" dirty="0"/>
          </a:p>
        </p:txBody>
      </p:sp>
      <p:pic>
        <p:nvPicPr>
          <p:cNvPr id="4" name="Content Placeholder 3" descr="DMAS rule.png"/>
          <p:cNvPicPr>
            <a:picLocks noGrp="1" noChangeAspect="1"/>
          </p:cNvPicPr>
          <p:nvPr>
            <p:ph idx="1"/>
          </p:nvPr>
        </p:nvPicPr>
        <p:blipFill>
          <a:blip r:embed="rId2" cstate="print"/>
          <a:stretch>
            <a:fillRect/>
          </a:stretch>
        </p:blipFill>
        <p:spPr>
          <a:xfrm>
            <a:off x="1109181" y="2438400"/>
            <a:ext cx="6395895" cy="31242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798</TotalTime>
  <Words>971</Words>
  <Application>Microsoft Office PowerPoint</Application>
  <PresentationFormat>On-screen Show (4:3)</PresentationFormat>
  <Paragraphs>125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SIMPLIFICATION  OF NUMERICAL EXPRESSIONS</vt:lpstr>
      <vt:lpstr>SUB TOPICS</vt:lpstr>
      <vt:lpstr>LEARNING OBJECTIVES</vt:lpstr>
      <vt:lpstr>PREVIOUS KNOWLEDGE</vt:lpstr>
      <vt:lpstr>PREVIOUS KNOWLEDGE TESTING :-</vt:lpstr>
      <vt:lpstr>INTRODUCTION :-</vt:lpstr>
      <vt:lpstr>MEANING OF THE TERMS :-</vt:lpstr>
      <vt:lpstr>DMAS RULE :-</vt:lpstr>
      <vt:lpstr>BODMAS RULE :-</vt:lpstr>
      <vt:lpstr> BRACKETS :-</vt:lpstr>
      <vt:lpstr> Sequence Of Solving Brackets :-</vt:lpstr>
      <vt:lpstr>Look at the following example:</vt:lpstr>
      <vt:lpstr> ACTIVITY 1 :- </vt:lpstr>
      <vt:lpstr> * Solve the following:</vt:lpstr>
      <vt:lpstr>SIMPLIFICATION INVOLVING    WHOLE NUMBERS :-</vt:lpstr>
      <vt:lpstr>ACTIVITY – 2  (Dice Game)</vt:lpstr>
      <vt:lpstr>* Solve the following.</vt:lpstr>
      <vt:lpstr>ACTIVITY – 3 (Bindi Game)</vt:lpstr>
      <vt:lpstr>SIMPLIFICATION INVOLVING    FRACTIONAL NUMBERS :-</vt:lpstr>
      <vt:lpstr>Slide 20</vt:lpstr>
      <vt:lpstr>Slide 21</vt:lpstr>
      <vt:lpstr>Slide 22</vt:lpstr>
      <vt:lpstr>SIMPLIFICATION INVOLVING    DECIMAL NUMBERS :-</vt:lpstr>
      <vt:lpstr>Slide 24</vt:lpstr>
      <vt:lpstr>Slide 25</vt:lpstr>
      <vt:lpstr>Slide 26</vt:lpstr>
      <vt:lpstr> KEYPOINTS</vt:lpstr>
      <vt:lpstr>  MIND MAPPING OF BODMAS</vt:lpstr>
      <vt:lpstr>EVALUATE :-</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SIMPLIFICATION  OF NUMERICAL EXPRESSIONS</dc:title>
  <dc:creator>User</dc:creator>
  <cp:lastModifiedBy>Ashutosh</cp:lastModifiedBy>
  <cp:revision>60</cp:revision>
  <dcterms:created xsi:type="dcterms:W3CDTF">2006-08-16T00:00:00Z</dcterms:created>
  <dcterms:modified xsi:type="dcterms:W3CDTF">2020-04-27T02:11:29Z</dcterms:modified>
</cp:coreProperties>
</file>